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92"/>
    <p:restoredTop sz="93182"/>
  </p:normalViewPr>
  <p:slideViewPr>
    <p:cSldViewPr snapToGrid="0" snapToObjects="1">
      <p:cViewPr>
        <p:scale>
          <a:sx n="100" d="100"/>
          <a:sy n="100" d="100"/>
        </p:scale>
        <p:origin x="768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76213-17E8-214B-8CBC-1C5F81587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5DCAC-E963-E445-A510-BF193E502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965C5-A25F-A04E-9869-A667EFD9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78F8-DF33-E245-834C-BD97DEB4D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E83A1-6315-9243-B2ED-05B00722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9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36743-E071-3246-942D-BC2FECD6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33736-39E2-5243-8EA9-DEC2CEBDE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B5C4A-BBA7-6647-99AD-DC88B575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2E644-F2BE-494C-9578-F6304391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A7A2B-A532-BD49-94E6-0FE11A7A9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993AD1-DF31-C548-B06C-0AB37FE44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393E3-5C45-8742-BE74-EAF60DEDE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70A6D-FF3F-C640-BCDD-DB9FF1C5F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DAE41-9A3E-AB48-A93E-924467A0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AF673-880E-5E44-90F6-BA7A6EF8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7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6DC5B-25C7-AD44-A653-6DDB0FCB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B7B20-FB90-7640-AB68-C7907A8D4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58347-C7B4-A44C-AD30-C1A624CF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342C3-B461-E748-9A80-7E056CFD2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E02B8-62FD-964C-95E4-724D7A88A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9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27E2-7250-F54D-A74E-2CF341D7B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009D1-288E-6040-9FC8-B1C285C15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569E6-A9AD-5B4D-83BE-2E58F12B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7C52B-5915-A140-88BD-EB4B122A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48C06-2476-984A-B64A-CF0F56BA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4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3A7BE-2CAE-374C-9160-804A21394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9FD65-3DB5-9D46-9092-DA079CDC6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EE472-A8EB-614E-A374-ABC18B7CB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925F8-7B59-464A-A28A-5D5F80C59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AD8A0-A777-8547-86B1-CCD4A76B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94367-62AE-7D4C-9D16-BC6786AF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963B-B20D-8E43-8DA0-746DA054A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CB8EF-E1BE-B142-9CDE-864522191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FF541-2681-674B-B8CD-33C739D61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FF6B50-44D9-BD48-82C6-10506A6E8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37516-50FC-4146-A3CD-009356594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B288E1-371C-C041-B6A3-8FBD4ED9D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A50953-F1EC-D949-B966-335E7D46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93766E-3C64-3049-8AB7-0A3F9A87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4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037D2-7B6C-9A4B-BCFE-8E34B9F3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FB4922-7E94-6743-AF56-8E0C3A2F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2D8E84-60DA-424E-9651-A054B75D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4AFB3-234F-7E4F-934C-77347375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7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7CE7FC-68F4-B848-8980-802AF49AE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BC9D35-88F7-E54C-9C41-91EC67EDB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3BBF7-40E6-0B42-92D4-8FFBACA1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8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0F914-19DB-5740-B086-96C29F510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28BC9-96D1-064B-964C-1764721D2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0AECB-CB5D-E94B-A705-FDB42DAF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F70B9-C1F5-5B40-8033-CF30EF387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EC2BA-94AF-7D4F-8915-6DE6847FB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FB83C-C365-BC41-B6A6-E62267D6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1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805B5-AFED-CD42-B782-974CD387D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536C1-BC83-104C-9B1C-74DA84C27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6A7E2-4417-804B-BC57-144AD522E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D3C62-E7BA-FC4D-9504-AC59748B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726AD-1232-4B49-984E-559139444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16A72-FA18-144B-90D4-548FFE7F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8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04B6A9-EA06-5246-A76E-A20574EE1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561B6-0162-334A-A64D-AA5710358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4582F-E6E4-F841-908F-20EA62CEA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ED95-8FBE-BE43-B5A4-27BC9D100D6E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19ABE-A24D-3B44-8434-2D00369C8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5945B-451A-D240-93A3-0B8909077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922C7-30FA-DF4C-9634-4D5E658C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5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CD67FE-CF8B-4648-AC5F-629B5BCEA5FD}"/>
              </a:ext>
            </a:extLst>
          </p:cNvPr>
          <p:cNvSpPr/>
          <p:nvPr/>
        </p:nvSpPr>
        <p:spPr>
          <a:xfrm>
            <a:off x="127652" y="78014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314D64"/>
                </a:solidFill>
                <a:effectLst/>
                <a:latin typeface="Roboto Slab"/>
              </a:rPr>
              <a:t>Scenario 3: Who do you save?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7E86CD-49AC-CE4A-9BDD-BAB6E4A909DA}"/>
              </a:ext>
            </a:extLst>
          </p:cNvPr>
          <p:cNvSpPr/>
          <p:nvPr/>
        </p:nvSpPr>
        <p:spPr>
          <a:xfrm>
            <a:off x="139594" y="506727"/>
            <a:ext cx="71323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rgbClr val="231E20"/>
                </a:solidFill>
                <a:effectLst/>
                <a:latin typeface="Nunito Sans"/>
              </a:rPr>
              <a:t>Would you donate one kidney to the people on the right?</a:t>
            </a:r>
          </a:p>
          <a:p>
            <a:r>
              <a:rPr lang="en-US" sz="1500" dirty="0">
                <a:solidFill>
                  <a:srgbClr val="231E20"/>
                </a:solidFill>
                <a:latin typeface="Nunito Sans"/>
              </a:rPr>
              <a:t>Circle those you would donate to. </a:t>
            </a:r>
          </a:p>
          <a:p>
            <a:r>
              <a:rPr lang="en-US" sz="1500" dirty="0">
                <a:solidFill>
                  <a:srgbClr val="231E20"/>
                </a:solidFill>
                <a:latin typeface="Nunito Sans"/>
              </a:rPr>
              <a:t>Cross out those you wouldn’t donate to.</a:t>
            </a:r>
          </a:p>
          <a:p>
            <a:endParaRPr lang="en-US" sz="1500" dirty="0">
              <a:solidFill>
                <a:srgbClr val="231E20"/>
              </a:solidFill>
              <a:latin typeface="Nunito Sans"/>
            </a:endParaRPr>
          </a:p>
          <a:p>
            <a:endParaRPr lang="en-US" sz="1500" dirty="0">
              <a:solidFill>
                <a:srgbClr val="231E20"/>
              </a:solidFill>
              <a:latin typeface="Nunito Sans"/>
            </a:endParaRPr>
          </a:p>
          <a:p>
            <a:endParaRPr lang="en-US" sz="1500" dirty="0">
              <a:solidFill>
                <a:srgbClr val="231E20"/>
              </a:solidFill>
              <a:latin typeface="Nunito Sans"/>
            </a:endParaRPr>
          </a:p>
          <a:p>
            <a:endParaRPr lang="en-US" sz="1500" b="0" i="0" dirty="0">
              <a:solidFill>
                <a:srgbClr val="231E20"/>
              </a:solidFill>
              <a:effectLst/>
              <a:latin typeface="Nunito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rgbClr val="231E20"/>
                </a:solidFill>
                <a:effectLst/>
                <a:latin typeface="Nunito Sans"/>
              </a:rPr>
              <a:t>Repeat the exercise above with these same people for this question:</a:t>
            </a:r>
          </a:p>
          <a:p>
            <a:r>
              <a:rPr lang="en-US" sz="1500" b="0" i="0" dirty="0">
                <a:solidFill>
                  <a:srgbClr val="231E20"/>
                </a:solidFill>
                <a:effectLst/>
                <a:latin typeface="Nunito Sans"/>
              </a:rPr>
              <a:t>Would jump into a lake to save one of them if they were drowning?</a:t>
            </a:r>
          </a:p>
          <a:p>
            <a:r>
              <a:rPr lang="en-US" sz="1500" dirty="0">
                <a:solidFill>
                  <a:srgbClr val="231E20"/>
                </a:solidFill>
                <a:latin typeface="Nunito Sans"/>
              </a:rPr>
              <a:t>Circle those you would donate to. </a:t>
            </a:r>
          </a:p>
          <a:p>
            <a:r>
              <a:rPr lang="en-US" sz="1500" dirty="0">
                <a:solidFill>
                  <a:srgbClr val="231E20"/>
                </a:solidFill>
                <a:latin typeface="Nunito Sans"/>
              </a:rPr>
              <a:t>Cross out those you wouldn’t donate to.</a:t>
            </a:r>
          </a:p>
          <a:p>
            <a:endParaRPr lang="en-US" sz="1500" dirty="0">
              <a:solidFill>
                <a:srgbClr val="231E20"/>
              </a:solidFill>
              <a:latin typeface="Nunito Sans"/>
            </a:endParaRPr>
          </a:p>
          <a:p>
            <a:endParaRPr lang="en-US" sz="1500" b="0" i="0" dirty="0">
              <a:solidFill>
                <a:srgbClr val="231E20"/>
              </a:solidFill>
              <a:effectLst/>
              <a:latin typeface="Nunito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rgbClr val="231E20"/>
                </a:solidFill>
                <a:effectLst/>
                <a:latin typeface="Nunito Sans"/>
              </a:rPr>
              <a:t>Repeat the exercise above with these same people for this question:</a:t>
            </a:r>
          </a:p>
          <a:p>
            <a:r>
              <a:rPr lang="en-US" sz="1500" b="0" i="0" dirty="0">
                <a:solidFill>
                  <a:srgbClr val="231E20"/>
                </a:solidFill>
                <a:effectLst/>
                <a:latin typeface="Nunito Sans"/>
              </a:rPr>
              <a:t>Would jump into a lake to save one of them if they were drowning?</a:t>
            </a:r>
          </a:p>
          <a:p>
            <a:r>
              <a:rPr lang="en-US" sz="1500" b="0" i="0" dirty="0">
                <a:solidFill>
                  <a:srgbClr val="231E20"/>
                </a:solidFill>
                <a:effectLst/>
                <a:latin typeface="Nunito Sans"/>
              </a:rPr>
              <a:t>BUT you had on a $100 outfit that would get ruined in the process. </a:t>
            </a:r>
          </a:p>
          <a:p>
            <a:r>
              <a:rPr lang="en-US" sz="1500" b="0" i="0" dirty="0">
                <a:solidFill>
                  <a:srgbClr val="231E20"/>
                </a:solidFill>
                <a:effectLst/>
                <a:latin typeface="Nunito Sans"/>
              </a:rPr>
              <a:t>(Time is urgent - no time to take off outfit before rescuing the person)</a:t>
            </a:r>
          </a:p>
          <a:p>
            <a:r>
              <a:rPr lang="en-US" sz="1500" dirty="0">
                <a:solidFill>
                  <a:srgbClr val="231E20"/>
                </a:solidFill>
                <a:latin typeface="Nunito Sans"/>
              </a:rPr>
              <a:t>Circle those you would donate to. </a:t>
            </a:r>
          </a:p>
          <a:p>
            <a:r>
              <a:rPr lang="en-US" sz="1500" dirty="0">
                <a:solidFill>
                  <a:srgbClr val="231E20"/>
                </a:solidFill>
                <a:latin typeface="Nunito Sans"/>
              </a:rPr>
              <a:t>Cross out those you wouldn’t donate to.</a:t>
            </a:r>
          </a:p>
          <a:p>
            <a:endParaRPr lang="en-US" sz="1500" dirty="0">
              <a:solidFill>
                <a:srgbClr val="231E20"/>
              </a:solidFill>
              <a:latin typeface="Nunito Sans"/>
            </a:endParaRPr>
          </a:p>
          <a:p>
            <a:endParaRPr lang="en-US" sz="1500" b="0" i="0" dirty="0">
              <a:solidFill>
                <a:srgbClr val="231E20"/>
              </a:solidFill>
              <a:effectLst/>
              <a:latin typeface="Nunito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rgbClr val="231E20"/>
                </a:solidFill>
                <a:effectLst/>
                <a:latin typeface="Nunito Sans"/>
              </a:rPr>
              <a:t>Repeat the exercise above with these same people for this question:</a:t>
            </a:r>
          </a:p>
          <a:p>
            <a:r>
              <a:rPr lang="en-US" sz="1500" dirty="0">
                <a:solidFill>
                  <a:srgbClr val="231E20"/>
                </a:solidFill>
                <a:latin typeface="Nunito Sans"/>
              </a:rPr>
              <a:t>Would you d</a:t>
            </a:r>
            <a:r>
              <a:rPr lang="en-US" sz="1500" b="0" i="0" dirty="0">
                <a:solidFill>
                  <a:srgbClr val="231E20"/>
                </a:solidFill>
                <a:effectLst/>
                <a:latin typeface="Nunito Sans"/>
              </a:rPr>
              <a:t>onate $100 per year to a reputable charitable organization </a:t>
            </a:r>
          </a:p>
          <a:p>
            <a:r>
              <a:rPr lang="en-US" sz="1500" b="0" i="0" dirty="0">
                <a:solidFill>
                  <a:srgbClr val="231E20"/>
                </a:solidFill>
                <a:effectLst/>
                <a:latin typeface="Nunito Sans"/>
              </a:rPr>
              <a:t>in order to provide medical care and food to one of them </a:t>
            </a:r>
            <a:r>
              <a:rPr lang="en-US" sz="1500" dirty="0">
                <a:solidFill>
                  <a:srgbClr val="231E20"/>
                </a:solidFill>
                <a:latin typeface="Nunito Sans"/>
              </a:rPr>
              <a:t>if you </a:t>
            </a:r>
          </a:p>
          <a:p>
            <a:r>
              <a:rPr lang="en-US" sz="1500" dirty="0">
                <a:solidFill>
                  <a:srgbClr val="231E20"/>
                </a:solidFill>
                <a:latin typeface="Nunito Sans"/>
              </a:rPr>
              <a:t>couldn’t support them directly?</a:t>
            </a:r>
          </a:p>
          <a:p>
            <a:r>
              <a:rPr lang="en-US" sz="1500" dirty="0">
                <a:solidFill>
                  <a:srgbClr val="231E20"/>
                </a:solidFill>
                <a:latin typeface="Nunito Sans"/>
              </a:rPr>
              <a:t>Circle those you would donate to. </a:t>
            </a:r>
          </a:p>
          <a:p>
            <a:r>
              <a:rPr lang="en-US" sz="1500" dirty="0">
                <a:solidFill>
                  <a:srgbClr val="231E20"/>
                </a:solidFill>
                <a:latin typeface="Nunito Sans"/>
              </a:rPr>
              <a:t>Cross out those you wouldn’t donate to.</a:t>
            </a:r>
          </a:p>
          <a:p>
            <a:endParaRPr lang="en-US" sz="1500" b="0" i="0" dirty="0">
              <a:solidFill>
                <a:srgbClr val="231E20"/>
              </a:solidFill>
              <a:effectLst/>
              <a:latin typeface="Nunito San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2B0E86-071D-5B40-8201-C5A9BE7FA30A}"/>
              </a:ext>
            </a:extLst>
          </p:cNvPr>
          <p:cNvSpPr txBox="1"/>
          <p:nvPr/>
        </p:nvSpPr>
        <p:spPr>
          <a:xfrm>
            <a:off x="5680954" y="1925716"/>
            <a:ext cx="10143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Save from </a:t>
            </a:r>
          </a:p>
          <a:p>
            <a:r>
              <a:rPr lang="en-US" sz="1500" dirty="0"/>
              <a:t>drowning?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E745A2-B1A8-6D40-9C98-44A0F55ED9F7}"/>
              </a:ext>
            </a:extLst>
          </p:cNvPr>
          <p:cNvSpPr txBox="1"/>
          <p:nvPr/>
        </p:nvSpPr>
        <p:spPr>
          <a:xfrm>
            <a:off x="5719912" y="3446033"/>
            <a:ext cx="127727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Save from </a:t>
            </a:r>
          </a:p>
          <a:p>
            <a:r>
              <a:rPr lang="en-US" sz="1500" dirty="0"/>
              <a:t>drowning but </a:t>
            </a:r>
          </a:p>
          <a:p>
            <a:r>
              <a:rPr lang="en-US" sz="1500" dirty="0"/>
              <a:t>lose $100?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C029E57-CF7E-A94B-91D6-D166AFAB0C71}"/>
              </a:ext>
            </a:extLst>
          </p:cNvPr>
          <p:cNvSpPr txBox="1"/>
          <p:nvPr/>
        </p:nvSpPr>
        <p:spPr>
          <a:xfrm>
            <a:off x="5773373" y="5263022"/>
            <a:ext cx="145841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Donate $100/</a:t>
            </a:r>
            <a:r>
              <a:rPr lang="en-US" sz="1500" dirty="0" err="1"/>
              <a:t>yr</a:t>
            </a:r>
            <a:r>
              <a:rPr lang="en-US" sz="1500" dirty="0"/>
              <a:t> </a:t>
            </a:r>
          </a:p>
          <a:p>
            <a:r>
              <a:rPr lang="en-US" sz="1500" dirty="0"/>
              <a:t>for medical</a:t>
            </a:r>
          </a:p>
          <a:p>
            <a:r>
              <a:rPr lang="en-US" sz="1500" dirty="0"/>
              <a:t>care and food?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38093BE-F5C4-9945-A898-9B09E52FF8ED}"/>
              </a:ext>
            </a:extLst>
          </p:cNvPr>
          <p:cNvGrpSpPr/>
          <p:nvPr/>
        </p:nvGrpSpPr>
        <p:grpSpPr>
          <a:xfrm>
            <a:off x="5671773" y="105271"/>
            <a:ext cx="5957841" cy="1238694"/>
            <a:chOff x="5773373" y="105271"/>
            <a:chExt cx="5957841" cy="1238694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B69762F-E13C-1A4F-B397-00D41E7B3798}"/>
                </a:ext>
              </a:extLst>
            </p:cNvPr>
            <p:cNvCxnSpPr>
              <a:cxnSpLocks/>
            </p:cNvCxnSpPr>
            <p:nvPr/>
          </p:nvCxnSpPr>
          <p:spPr>
            <a:xfrm>
              <a:off x="5870311" y="809505"/>
              <a:ext cx="5860903" cy="717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5B86FB5-0B41-B442-81D1-15D2D2E69BAD}"/>
                </a:ext>
              </a:extLst>
            </p:cNvPr>
            <p:cNvSpPr/>
            <p:nvPr/>
          </p:nvSpPr>
          <p:spPr>
            <a:xfrm>
              <a:off x="7254240" y="186480"/>
              <a:ext cx="838200" cy="5217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parent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sibling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AAFA89-4273-C244-96BB-8044CDEDF556}"/>
                </a:ext>
              </a:extLst>
            </p:cNvPr>
            <p:cNvSpPr/>
            <p:nvPr/>
          </p:nvSpPr>
          <p:spPr>
            <a:xfrm>
              <a:off x="7811140" y="932452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cousin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6C1485A-A3CC-F348-85D9-C5C0346F14DE}"/>
                </a:ext>
              </a:extLst>
            </p:cNvPr>
            <p:cNvSpPr/>
            <p:nvPr/>
          </p:nvSpPr>
          <p:spPr>
            <a:xfrm>
              <a:off x="8455063" y="411349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friend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55584B5-5E4B-7745-B7F3-B783B99EE82B}"/>
                </a:ext>
              </a:extLst>
            </p:cNvPr>
            <p:cNvSpPr/>
            <p:nvPr/>
          </p:nvSpPr>
          <p:spPr>
            <a:xfrm>
              <a:off x="9055699" y="939932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neighbor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C750C00-71AE-1A49-A3B2-2F4E49E9D3ED}"/>
                </a:ext>
              </a:extLst>
            </p:cNvPr>
            <p:cNvSpPr/>
            <p:nvPr/>
          </p:nvSpPr>
          <p:spPr>
            <a:xfrm>
              <a:off x="10539628" y="940998"/>
              <a:ext cx="853440" cy="4029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U.S. citizen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6EF561-CF5E-924B-8634-4B2FDBCD5D47}"/>
                </a:ext>
              </a:extLst>
            </p:cNvPr>
            <p:cNvSpPr/>
            <p:nvPr/>
          </p:nvSpPr>
          <p:spPr>
            <a:xfrm>
              <a:off x="10844527" y="105271"/>
              <a:ext cx="853440" cy="5786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citizen of foreign country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7503A54-172A-4449-A1C7-704A87FC2E02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7673340" y="708212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098E36E-535A-1A44-9732-0A72215AB2C7}"/>
                </a:ext>
              </a:extLst>
            </p:cNvPr>
            <p:cNvCxnSpPr/>
            <p:nvPr/>
          </p:nvCxnSpPr>
          <p:spPr>
            <a:xfrm>
              <a:off x="8234531" y="816678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F9416A3-F40B-1248-AA97-5C00479044DE}"/>
                </a:ext>
              </a:extLst>
            </p:cNvPr>
            <p:cNvCxnSpPr/>
            <p:nvPr/>
          </p:nvCxnSpPr>
          <p:spPr>
            <a:xfrm>
              <a:off x="8881783" y="708211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E7168FE-AEAB-D54D-A588-E886F23191CC}"/>
                </a:ext>
              </a:extLst>
            </p:cNvPr>
            <p:cNvCxnSpPr/>
            <p:nvPr/>
          </p:nvCxnSpPr>
          <p:spPr>
            <a:xfrm>
              <a:off x="9482419" y="831466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6CB181C-322D-CF49-9F0B-99DA84C5E314}"/>
                </a:ext>
              </a:extLst>
            </p:cNvPr>
            <p:cNvCxnSpPr/>
            <p:nvPr/>
          </p:nvCxnSpPr>
          <p:spPr>
            <a:xfrm>
              <a:off x="10926892" y="827729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F3C3523-7A19-C44B-8BB4-556407E44EFE}"/>
                </a:ext>
              </a:extLst>
            </p:cNvPr>
            <p:cNvCxnSpPr/>
            <p:nvPr/>
          </p:nvCxnSpPr>
          <p:spPr>
            <a:xfrm>
              <a:off x="11271124" y="685799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38045CC-63F6-6F41-BC7C-87B3C37D3CC3}"/>
                </a:ext>
              </a:extLst>
            </p:cNvPr>
            <p:cNvSpPr txBox="1"/>
            <p:nvPr/>
          </p:nvSpPr>
          <p:spPr>
            <a:xfrm>
              <a:off x="5773373" y="508301"/>
              <a:ext cx="1537344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/>
                <a:t>Donate a kidney?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7759DF1-4755-CE4E-B359-341CC18223DA}"/>
                </a:ext>
              </a:extLst>
            </p:cNvPr>
            <p:cNvSpPr/>
            <p:nvPr/>
          </p:nvSpPr>
          <p:spPr>
            <a:xfrm>
              <a:off x="9787028" y="317981"/>
              <a:ext cx="853440" cy="4029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Animal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See scenario 2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10F1168-8911-3740-9617-9862D74E4D47}"/>
                </a:ext>
              </a:extLst>
            </p:cNvPr>
            <p:cNvCxnSpPr/>
            <p:nvPr/>
          </p:nvCxnSpPr>
          <p:spPr>
            <a:xfrm>
              <a:off x="10213748" y="708211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33B4C95-B78F-374A-9531-32EC5E77E334}"/>
              </a:ext>
            </a:extLst>
          </p:cNvPr>
          <p:cNvGrpSpPr/>
          <p:nvPr/>
        </p:nvGrpSpPr>
        <p:grpSpPr>
          <a:xfrm>
            <a:off x="5782597" y="1808556"/>
            <a:ext cx="5860903" cy="1238694"/>
            <a:chOff x="5870311" y="105271"/>
            <a:chExt cx="5860903" cy="1238694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42DB453F-3705-C24A-B8FC-E82185B06135}"/>
                </a:ext>
              </a:extLst>
            </p:cNvPr>
            <p:cNvCxnSpPr>
              <a:cxnSpLocks/>
            </p:cNvCxnSpPr>
            <p:nvPr/>
          </p:nvCxnSpPr>
          <p:spPr>
            <a:xfrm>
              <a:off x="5870311" y="809505"/>
              <a:ext cx="5860903" cy="717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D01344E2-EDAD-B542-81A0-4147A4974B29}"/>
                </a:ext>
              </a:extLst>
            </p:cNvPr>
            <p:cNvSpPr/>
            <p:nvPr/>
          </p:nvSpPr>
          <p:spPr>
            <a:xfrm>
              <a:off x="7254240" y="186480"/>
              <a:ext cx="838200" cy="5217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parent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sibling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083428A-E166-D54D-804D-358A5CC1F40C}"/>
                </a:ext>
              </a:extLst>
            </p:cNvPr>
            <p:cNvSpPr/>
            <p:nvPr/>
          </p:nvSpPr>
          <p:spPr>
            <a:xfrm>
              <a:off x="7811140" y="932452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cousin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6D66AAB-5E57-8843-A8A5-F326DBC60818}"/>
                </a:ext>
              </a:extLst>
            </p:cNvPr>
            <p:cNvSpPr/>
            <p:nvPr/>
          </p:nvSpPr>
          <p:spPr>
            <a:xfrm>
              <a:off x="8455063" y="411349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friend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A88AA04-B5D7-2346-8868-FF56BAF43D5E}"/>
                </a:ext>
              </a:extLst>
            </p:cNvPr>
            <p:cNvSpPr/>
            <p:nvPr/>
          </p:nvSpPr>
          <p:spPr>
            <a:xfrm>
              <a:off x="9055699" y="939932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neighbor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78CFF2F3-D164-F74E-A6E8-00F903959A49}"/>
                </a:ext>
              </a:extLst>
            </p:cNvPr>
            <p:cNvSpPr/>
            <p:nvPr/>
          </p:nvSpPr>
          <p:spPr>
            <a:xfrm>
              <a:off x="10539628" y="940998"/>
              <a:ext cx="853440" cy="4029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U.S. citizen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E433A48-CFF5-D048-B4F4-1567B15C614A}"/>
                </a:ext>
              </a:extLst>
            </p:cNvPr>
            <p:cNvSpPr/>
            <p:nvPr/>
          </p:nvSpPr>
          <p:spPr>
            <a:xfrm>
              <a:off x="10844527" y="105271"/>
              <a:ext cx="853440" cy="5786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citizen of foreign country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E3F21F4-6EFE-EA49-8C43-037122677349}"/>
                </a:ext>
              </a:extLst>
            </p:cNvPr>
            <p:cNvCxnSpPr>
              <a:stCxn id="79" idx="2"/>
            </p:cNvCxnSpPr>
            <p:nvPr/>
          </p:nvCxnSpPr>
          <p:spPr>
            <a:xfrm>
              <a:off x="7673340" y="708212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4FFAA46-D926-AB43-9D27-A7BDEA04C786}"/>
                </a:ext>
              </a:extLst>
            </p:cNvPr>
            <p:cNvCxnSpPr/>
            <p:nvPr/>
          </p:nvCxnSpPr>
          <p:spPr>
            <a:xfrm>
              <a:off x="8234531" y="816678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D3D834D-6571-AA49-8E2E-BEFAF8CE4CD7}"/>
                </a:ext>
              </a:extLst>
            </p:cNvPr>
            <p:cNvCxnSpPr/>
            <p:nvPr/>
          </p:nvCxnSpPr>
          <p:spPr>
            <a:xfrm>
              <a:off x="8881783" y="708211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BBEA0B78-9DC6-E64D-ABA1-34B8E7DFBD3A}"/>
                </a:ext>
              </a:extLst>
            </p:cNvPr>
            <p:cNvCxnSpPr/>
            <p:nvPr/>
          </p:nvCxnSpPr>
          <p:spPr>
            <a:xfrm>
              <a:off x="9482419" y="831466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C1E76CA-3029-F44C-AB8F-A02ADD737EA3}"/>
                </a:ext>
              </a:extLst>
            </p:cNvPr>
            <p:cNvCxnSpPr/>
            <p:nvPr/>
          </p:nvCxnSpPr>
          <p:spPr>
            <a:xfrm>
              <a:off x="10926892" y="827729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4DFCAC9-8E57-3949-BADF-20C7A66EA335}"/>
                </a:ext>
              </a:extLst>
            </p:cNvPr>
            <p:cNvCxnSpPr/>
            <p:nvPr/>
          </p:nvCxnSpPr>
          <p:spPr>
            <a:xfrm>
              <a:off x="11271124" y="685799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4699907E-1C87-8747-B48D-E235707E3145}"/>
                </a:ext>
              </a:extLst>
            </p:cNvPr>
            <p:cNvCxnSpPr/>
            <p:nvPr/>
          </p:nvCxnSpPr>
          <p:spPr>
            <a:xfrm>
              <a:off x="10213748" y="708211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EC4A114-26D7-6742-A9DD-5B16F2393A14}"/>
              </a:ext>
            </a:extLst>
          </p:cNvPr>
          <p:cNvGrpSpPr/>
          <p:nvPr/>
        </p:nvGrpSpPr>
        <p:grpSpPr>
          <a:xfrm>
            <a:off x="5782597" y="3530058"/>
            <a:ext cx="5860903" cy="1238694"/>
            <a:chOff x="5870311" y="105271"/>
            <a:chExt cx="5860903" cy="1238694"/>
          </a:xfrm>
        </p:grpSpPr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2C6B77D4-D913-6D48-A0FD-9F7D78589567}"/>
                </a:ext>
              </a:extLst>
            </p:cNvPr>
            <p:cNvCxnSpPr>
              <a:cxnSpLocks/>
            </p:cNvCxnSpPr>
            <p:nvPr/>
          </p:nvCxnSpPr>
          <p:spPr>
            <a:xfrm>
              <a:off x="5870311" y="809505"/>
              <a:ext cx="5860903" cy="717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4A1DB73-7FB0-EE46-8AC2-EC30BE87042C}"/>
                </a:ext>
              </a:extLst>
            </p:cNvPr>
            <p:cNvSpPr/>
            <p:nvPr/>
          </p:nvSpPr>
          <p:spPr>
            <a:xfrm>
              <a:off x="7254240" y="186480"/>
              <a:ext cx="838200" cy="5217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parent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sibling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09335AE-3FCA-E047-BAA0-9216651BD5A1}"/>
                </a:ext>
              </a:extLst>
            </p:cNvPr>
            <p:cNvSpPr/>
            <p:nvPr/>
          </p:nvSpPr>
          <p:spPr>
            <a:xfrm>
              <a:off x="7811140" y="932452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cousin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1998788-53BB-C142-86D8-B25ABDC45DDC}"/>
                </a:ext>
              </a:extLst>
            </p:cNvPr>
            <p:cNvSpPr/>
            <p:nvPr/>
          </p:nvSpPr>
          <p:spPr>
            <a:xfrm>
              <a:off x="8455063" y="411349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friend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AB94F4BC-FCA7-424D-B239-26835BEE9059}"/>
                </a:ext>
              </a:extLst>
            </p:cNvPr>
            <p:cNvSpPr/>
            <p:nvPr/>
          </p:nvSpPr>
          <p:spPr>
            <a:xfrm>
              <a:off x="9055699" y="939932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neighbor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4207960-3A7B-E54F-B111-80CB4BB1539C}"/>
                </a:ext>
              </a:extLst>
            </p:cNvPr>
            <p:cNvSpPr/>
            <p:nvPr/>
          </p:nvSpPr>
          <p:spPr>
            <a:xfrm>
              <a:off x="10539628" y="940998"/>
              <a:ext cx="853440" cy="4029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U.S. citizen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2F5B9DB7-E1F4-B444-8676-7E7B72DDB2FB}"/>
                </a:ext>
              </a:extLst>
            </p:cNvPr>
            <p:cNvSpPr/>
            <p:nvPr/>
          </p:nvSpPr>
          <p:spPr>
            <a:xfrm>
              <a:off x="10844527" y="105271"/>
              <a:ext cx="853440" cy="5786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citizen of foreign country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E6DCABB5-16B4-4E45-9872-BE1187E27A55}"/>
                </a:ext>
              </a:extLst>
            </p:cNvPr>
            <p:cNvCxnSpPr>
              <a:stCxn id="96" idx="2"/>
            </p:cNvCxnSpPr>
            <p:nvPr/>
          </p:nvCxnSpPr>
          <p:spPr>
            <a:xfrm>
              <a:off x="7673340" y="708212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A4BD3CC3-C873-0640-9552-480A7F3FD07E}"/>
                </a:ext>
              </a:extLst>
            </p:cNvPr>
            <p:cNvCxnSpPr/>
            <p:nvPr/>
          </p:nvCxnSpPr>
          <p:spPr>
            <a:xfrm>
              <a:off x="8234531" y="816678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AA7D704-2705-024F-8C12-B14CB7138733}"/>
                </a:ext>
              </a:extLst>
            </p:cNvPr>
            <p:cNvCxnSpPr/>
            <p:nvPr/>
          </p:nvCxnSpPr>
          <p:spPr>
            <a:xfrm>
              <a:off x="8881783" y="708211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5A5C7FC5-C7E7-F349-8752-35721B22510F}"/>
                </a:ext>
              </a:extLst>
            </p:cNvPr>
            <p:cNvCxnSpPr/>
            <p:nvPr/>
          </p:nvCxnSpPr>
          <p:spPr>
            <a:xfrm>
              <a:off x="9482419" y="831466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82B9C03E-6EFB-524B-B7E1-DE0DE7A746C4}"/>
                </a:ext>
              </a:extLst>
            </p:cNvPr>
            <p:cNvCxnSpPr/>
            <p:nvPr/>
          </p:nvCxnSpPr>
          <p:spPr>
            <a:xfrm>
              <a:off x="10926892" y="827729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16FD6CA6-A994-084D-B259-064F57306DF6}"/>
                </a:ext>
              </a:extLst>
            </p:cNvPr>
            <p:cNvCxnSpPr/>
            <p:nvPr/>
          </p:nvCxnSpPr>
          <p:spPr>
            <a:xfrm>
              <a:off x="11271124" y="685799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02E242F2-C2D1-5344-9E30-93AE46FFA14B}"/>
                </a:ext>
              </a:extLst>
            </p:cNvPr>
            <p:cNvCxnSpPr/>
            <p:nvPr/>
          </p:nvCxnSpPr>
          <p:spPr>
            <a:xfrm>
              <a:off x="10213748" y="708211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0EF60FD-2749-CB42-98F0-C2864230AB43}"/>
              </a:ext>
            </a:extLst>
          </p:cNvPr>
          <p:cNvGrpSpPr/>
          <p:nvPr/>
        </p:nvGrpSpPr>
        <p:grpSpPr>
          <a:xfrm>
            <a:off x="5802277" y="5336446"/>
            <a:ext cx="5860903" cy="1238694"/>
            <a:chOff x="5870311" y="105271"/>
            <a:chExt cx="5860903" cy="1238694"/>
          </a:xfrm>
        </p:grpSpPr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779FD300-4879-AA43-9E19-359687907FF5}"/>
                </a:ext>
              </a:extLst>
            </p:cNvPr>
            <p:cNvCxnSpPr>
              <a:cxnSpLocks/>
            </p:cNvCxnSpPr>
            <p:nvPr/>
          </p:nvCxnSpPr>
          <p:spPr>
            <a:xfrm>
              <a:off x="5870311" y="809505"/>
              <a:ext cx="5860903" cy="717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957CF631-2497-A742-9367-2A3A80B0B193}"/>
                </a:ext>
              </a:extLst>
            </p:cNvPr>
            <p:cNvSpPr/>
            <p:nvPr/>
          </p:nvSpPr>
          <p:spPr>
            <a:xfrm>
              <a:off x="7254240" y="186480"/>
              <a:ext cx="838200" cy="5217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parent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sibling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266598AD-361B-5F48-9E65-B5FE43698DB1}"/>
                </a:ext>
              </a:extLst>
            </p:cNvPr>
            <p:cNvSpPr/>
            <p:nvPr/>
          </p:nvSpPr>
          <p:spPr>
            <a:xfrm>
              <a:off x="7811140" y="932452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cousin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1AD63907-AB60-114C-9EA3-625ACE922CA9}"/>
                </a:ext>
              </a:extLst>
            </p:cNvPr>
            <p:cNvSpPr/>
            <p:nvPr/>
          </p:nvSpPr>
          <p:spPr>
            <a:xfrm>
              <a:off x="8455063" y="411349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friend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CE960093-B615-7749-A808-9670C17708D0}"/>
                </a:ext>
              </a:extLst>
            </p:cNvPr>
            <p:cNvSpPr/>
            <p:nvPr/>
          </p:nvSpPr>
          <p:spPr>
            <a:xfrm>
              <a:off x="9055699" y="939932"/>
              <a:ext cx="85344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neighbor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D9F1A3F5-8EEF-824C-A2FF-15D5232A0BE6}"/>
                </a:ext>
              </a:extLst>
            </p:cNvPr>
            <p:cNvSpPr/>
            <p:nvPr/>
          </p:nvSpPr>
          <p:spPr>
            <a:xfrm>
              <a:off x="10539628" y="940998"/>
              <a:ext cx="853440" cy="4029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U.S. citizen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F6824B8-6698-8948-A46F-1AB74A6DB44E}"/>
                </a:ext>
              </a:extLst>
            </p:cNvPr>
            <p:cNvSpPr/>
            <p:nvPr/>
          </p:nvSpPr>
          <p:spPr>
            <a:xfrm>
              <a:off x="10844527" y="105271"/>
              <a:ext cx="853440" cy="5786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citizen of foreign country</a:t>
              </a:r>
            </a:p>
          </p:txBody>
        </p: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89DC8613-5276-F34F-BDD4-50BD8BB9A2E6}"/>
                </a:ext>
              </a:extLst>
            </p:cNvPr>
            <p:cNvCxnSpPr>
              <a:stCxn id="113" idx="2"/>
            </p:cNvCxnSpPr>
            <p:nvPr/>
          </p:nvCxnSpPr>
          <p:spPr>
            <a:xfrm>
              <a:off x="7673340" y="708212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91754BF-5DAB-8248-B42B-20204D2417D4}"/>
                </a:ext>
              </a:extLst>
            </p:cNvPr>
            <p:cNvCxnSpPr/>
            <p:nvPr/>
          </p:nvCxnSpPr>
          <p:spPr>
            <a:xfrm>
              <a:off x="8234531" y="816678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506891A-4917-F643-9AB4-87DB2BD33CFE}"/>
                </a:ext>
              </a:extLst>
            </p:cNvPr>
            <p:cNvCxnSpPr/>
            <p:nvPr/>
          </p:nvCxnSpPr>
          <p:spPr>
            <a:xfrm>
              <a:off x="8881783" y="708211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CB4ED08-82A3-F94D-A602-840540F0C4DA}"/>
                </a:ext>
              </a:extLst>
            </p:cNvPr>
            <p:cNvCxnSpPr/>
            <p:nvPr/>
          </p:nvCxnSpPr>
          <p:spPr>
            <a:xfrm>
              <a:off x="9482419" y="831466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B8AB252D-312A-1E44-9E4F-A190292A428E}"/>
                </a:ext>
              </a:extLst>
            </p:cNvPr>
            <p:cNvCxnSpPr/>
            <p:nvPr/>
          </p:nvCxnSpPr>
          <p:spPr>
            <a:xfrm>
              <a:off x="10926892" y="827729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CBEEA2B-82A4-AC4E-A29B-22B96086891D}"/>
                </a:ext>
              </a:extLst>
            </p:cNvPr>
            <p:cNvCxnSpPr/>
            <p:nvPr/>
          </p:nvCxnSpPr>
          <p:spPr>
            <a:xfrm>
              <a:off x="11271124" y="685799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4C2243E-D112-4240-A020-C9CCE96A5269}"/>
                </a:ext>
              </a:extLst>
            </p:cNvPr>
            <p:cNvCxnSpPr/>
            <p:nvPr/>
          </p:nvCxnSpPr>
          <p:spPr>
            <a:xfrm>
              <a:off x="10213748" y="708211"/>
              <a:ext cx="0" cy="1084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2056366-2B3E-0149-9723-D2F7DEB15D20}"/>
              </a:ext>
            </a:extLst>
          </p:cNvPr>
          <p:cNvSpPr/>
          <p:nvPr/>
        </p:nvSpPr>
        <p:spPr>
          <a:xfrm>
            <a:off x="9710484" y="1993834"/>
            <a:ext cx="853440" cy="4029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Animal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See scenario 2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B552D4A-EEC0-4449-853B-DEC0B748B7BA}"/>
              </a:ext>
            </a:extLst>
          </p:cNvPr>
          <p:cNvSpPr/>
          <p:nvPr/>
        </p:nvSpPr>
        <p:spPr>
          <a:xfrm>
            <a:off x="9749272" y="3705761"/>
            <a:ext cx="853440" cy="4029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Animal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See scenario 2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5EE9BA6-2C46-CE45-9B8F-5A1628A3A7D1}"/>
              </a:ext>
            </a:extLst>
          </p:cNvPr>
          <p:cNvSpPr/>
          <p:nvPr/>
        </p:nvSpPr>
        <p:spPr>
          <a:xfrm>
            <a:off x="9776210" y="5535219"/>
            <a:ext cx="853440" cy="4029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Animal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See scenario 2</a:t>
            </a:r>
          </a:p>
        </p:txBody>
      </p:sp>
    </p:spTree>
    <p:extLst>
      <p:ext uri="{BB962C8B-B14F-4D97-AF65-F5344CB8AC3E}">
        <p14:creationId xmlns:p14="http://schemas.microsoft.com/office/powerpoint/2010/main" val="252671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309</Words>
  <Application>Microsoft Macintosh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Nunito Sans</vt:lpstr>
      <vt:lpstr>Roboto Slab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Pflumm</dc:creator>
  <cp:lastModifiedBy>Scott Pflumm</cp:lastModifiedBy>
  <cp:revision>5</cp:revision>
  <cp:lastPrinted>2020-11-10T01:20:11Z</cp:lastPrinted>
  <dcterms:created xsi:type="dcterms:W3CDTF">2020-11-10T00:32:51Z</dcterms:created>
  <dcterms:modified xsi:type="dcterms:W3CDTF">2020-11-10T01:37:50Z</dcterms:modified>
</cp:coreProperties>
</file>